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79" r:id="rId7"/>
    <p:sldId id="261" r:id="rId8"/>
    <p:sldId id="271" r:id="rId9"/>
    <p:sldId id="262" r:id="rId10"/>
    <p:sldId id="273" r:id="rId11"/>
    <p:sldId id="274" r:id="rId12"/>
    <p:sldId id="265" r:id="rId13"/>
    <p:sldId id="275" r:id="rId14"/>
    <p:sldId id="266" r:id="rId15"/>
    <p:sldId id="267" r:id="rId16"/>
    <p:sldId id="269" r:id="rId17"/>
    <p:sldId id="264" r:id="rId18"/>
    <p:sldId id="268" r:id="rId19"/>
    <p:sldId id="276" r:id="rId20"/>
    <p:sldId id="283" r:id="rId21"/>
    <p:sldId id="282" r:id="rId22"/>
    <p:sldId id="278" r:id="rId23"/>
    <p:sldId id="280" r:id="rId24"/>
    <p:sldId id="281" r:id="rId25"/>
    <p:sldId id="2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23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4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00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2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76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51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79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05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72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7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33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317A5-9A6A-4A21-95D4-33AF0FC8C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0F007-0EA8-4AE8-B3A4-FF97C2910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974" y="5282173"/>
            <a:ext cx="10084904" cy="823722"/>
          </a:xfrm>
        </p:spPr>
        <p:txBody>
          <a:bodyPr>
            <a:normAutofit fontScale="90000"/>
          </a:bodyPr>
          <a:lstStyle/>
          <a:p>
            <a:pPr algn="ctr"/>
            <a:r>
              <a:rPr lang="en-SG" sz="4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Gradient, Divergence and curl</a:t>
            </a:r>
            <a:endParaRPr lang="en-SG" sz="4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1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5A9BB-F7CA-4DBF-863B-D8FF4BB0F32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17906" y="410816"/>
                <a:ext cx="11254824" cy="57779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Example-4: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F</m:t>
                    </m:r>
                    <m: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𝐹𝐺</m:t>
                        </m:r>
                      </m:e>
                    </m:d>
                  </m:oMath>
                </a14:m>
                <a:endParaRPr lang="en-US" sz="24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,−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  <a:r>
                  <a:rPr lang="en-SG" sz="2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 ∅=</m:t>
                      </m:r>
                      <m:acc>
                        <m:accPr>
                          <m:chr m:val="⃗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1,−2,−1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 ∅=6×1×(−2)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(−1)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=−12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−9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−16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5A9BB-F7CA-4DBF-863B-D8FF4BB0F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17906" y="410816"/>
                <a:ext cx="11254824" cy="5777949"/>
              </a:xfrm>
              <a:blipFill>
                <a:blip r:embed="rId2"/>
                <a:stretch>
                  <a:fillRect l="-813" t="-5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75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67C52-20CD-4202-9982-EA5950FF806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422464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Example- 5: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𝑥𝑦𝑧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∅(1,−2,2)=4.</m:t>
                    </m:r>
                  </m:oMath>
                </a14:m>
                <a:endParaRPr lang="en-US" sz="2400" b="0" i="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67C52-20CD-4202-9982-EA5950FF80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422464"/>
                <a:ext cx="11353800" cy="4351338"/>
              </a:xfrm>
              <a:blipFill>
                <a:blip r:embed="rId2"/>
                <a:stretch>
                  <a:fillRect l="-859" t="-9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5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D4ECFF-C6CA-4842-96F6-3060A6DA0E8B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11834" y="434147"/>
                <a:ext cx="11128375" cy="62979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Example- 6: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sSup>
                      <m:sSupPr>
                        <m:ctrlPr>
                          <a:rPr lang="en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∅=3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𝑓𝑖𝑛𝑑</m:t>
                    </m:r>
                    <m: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𝑑𝑖𝑣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</m:oMath>
                </a14:m>
                <a:endParaRPr lang="en-US" sz="2400" b="0" i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𝑔𝑟𝑎𝑑</m:t>
                          </m:r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acc>
                            <m:accPr>
                              <m:chr m:val="⃗"/>
                              <m:ctrlPr>
                                <a:rPr lang="en-SG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r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1,−1,1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 </a:t>
                </a:r>
                <a:r>
                  <a:rPr lang="en-SG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sSup>
                      <m:sSupPr>
                        <m:ctrlPr>
                          <a:rPr lang="en-SG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d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1,−1,1</m:t>
                        </m:r>
                      </m:e>
                    </m:d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𝑑𝑖𝑣</m:t>
                    </m:r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=−3+6+1=4</m:t>
                    </m:r>
                  </m:oMath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SG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SG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SG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SG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∅=</m:t>
                      </m:r>
                      <m:acc>
                        <m:accPr>
                          <m:chr m:val="⃗"/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𝑔𝑟𝑎𝑑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1,−1,1</m:t>
                        </m:r>
                      </m:e>
                    </m:d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𝑔𝑟𝑎𝑑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−18+2+1=−15</m:t>
                    </m:r>
                  </m:oMath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CD4ECFF-C6CA-4842-96F6-3060A6DA0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11834" y="434147"/>
                <a:ext cx="11128375" cy="6297958"/>
              </a:xfrm>
              <a:blipFill>
                <a:blip r:embed="rId2"/>
                <a:stretch>
                  <a:fillRect l="-821" t="-67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45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464BF2-8A15-49E4-A3A2-F1E8DC83A5C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420893"/>
                <a:ext cx="11088757" cy="60196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acc>
                        <m:accPr>
                          <m:chr m:val="⃗"/>
                          <m:ctrlPr>
                            <a:rPr lang="en-SG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en-SG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SG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8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acc>
                            <m:accPr>
                              <m:chr m:val="⃗"/>
                              <m:ctrlPr>
                                <a:rPr lang="en-SG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(9</m:t>
                      </m:r>
                      <m:sSup>
                        <m:sSupPr>
                          <m:ctrlPr>
                            <a:rPr lang="en-SG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</m:t>
                      </m:r>
                      <m:sSup>
                        <m:sSupPr>
                          <m:ctrlPr>
                            <a:rPr lang="en-SG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</m:t>
                      </m:r>
                      <m:sSup>
                        <m:sSupPr>
                          <m:ctrlPr>
                            <a:rPr lang="en-SG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  <m:sSup>
                        <m:sSupPr>
                          <m:ctrlPr>
                            <a:rPr lang="en-SG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SG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1,−1,1</m:t>
                          </m:r>
                        </m:e>
                      </m:d>
                      <m:r>
                        <a:rPr lang="en-SG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US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  <m:acc>
                            <m:accPr>
                              <m:chr m:val="⃗"/>
                              <m:ctrlPr>
                                <a:rPr lang="en-SG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27−3+18+8+3+2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(d) From (b), we get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 ∅=6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̂"/>
                        <m:ctrlPr>
                          <a:rPr lang="en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̂"/>
                        <m:ctrlPr>
                          <a:rPr lang="en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S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SG" dirty="0"/>
                        <m:t>Now</m:t>
                      </m:r>
                      <m:r>
                        <a:rPr lang="en-SG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r>
                        <a:rPr lang="en-US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SG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  <m:acc>
                        <m:accPr>
                          <m:chr m:val="⃗"/>
                          <m:ctrl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SG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SG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=6−0−0=6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US" sz="2800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1,−1,1</m:t>
                        </m:r>
                      </m:e>
                    </m:d>
                    <m:r>
                      <a:rPr lang="en-SG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𝑔𝑟𝑎𝑑</m:t>
                    </m:r>
                    <m:r>
                      <a:rPr lang="en-US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∅=6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464BF2-8A15-49E4-A3A2-F1E8DC83A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420893"/>
                <a:ext cx="11088757" cy="6019663"/>
              </a:xfrm>
              <a:blipFill>
                <a:blip r:embed="rId2"/>
                <a:stretch>
                  <a:fillRect l="-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4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7B1EB27-40B6-4FC4-AC90-879354D0C06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45435" y="418444"/>
                <a:ext cx="1118152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Example-7 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SG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SG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find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2,−1,0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7B1EB27-40B6-4FC4-AC90-879354D0C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45435" y="418444"/>
                <a:ext cx="11181522" cy="4351338"/>
              </a:xfrm>
              <a:blipFill>
                <a:blip r:embed="rId2"/>
                <a:stretch>
                  <a:fillRect l="-817" t="-9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39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91F09D-DC7A-4064-A9D9-927E12ADFB6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354634"/>
                <a:ext cx="1110200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Example- 8: Show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solenoidal.</a:t>
                </a: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𝑑𝑖𝑣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0+0=0</m:t>
                      </m:r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𝑑𝑖𝑣</m:t>
                    </m:r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SG" sz="24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solenoidal  (showed)</a:t>
                </a:r>
              </a:p>
              <a:p>
                <a:pPr marL="0" indent="0">
                  <a:buNone/>
                </a:pPr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91F09D-DC7A-4064-A9D9-927E12AD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354634"/>
                <a:ext cx="11102009" cy="4351338"/>
              </a:xfrm>
              <a:blipFill>
                <a:blip r:embed="rId2"/>
                <a:stretch>
                  <a:fillRect l="-823" t="-9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45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91F09D-DC7A-4064-A9D9-927E12ADFB6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354634"/>
                <a:ext cx="1110200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Example- 9: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(2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+8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not  solenoidal but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solenoidal.</a:t>
                </a: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91F09D-DC7A-4064-A9D9-927E12ADF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354634"/>
                <a:ext cx="11102009" cy="4351338"/>
              </a:xfrm>
              <a:blipFill>
                <a:blip r:embed="rId2"/>
                <a:stretch>
                  <a:fillRect l="-823" t="-9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99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B8B176-91CF-4C36-A1B7-E1B0C5C1BDE4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119271"/>
                <a:ext cx="11141765" cy="65333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Example-10: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−</m:t>
                    </m:r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𝑦𝑧</m:t>
                    </m:r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US" sz="2400" i="1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, then find curl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at the point (1,-1,1).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𝑐𝑢𝑟𝑙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×(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𝑦𝑧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𝑥𝑧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𝑦𝑧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𝑦𝑧</m:t>
                              </m:r>
                            </m:e>
                          </m:d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den>
                          </m:f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𝑦𝑧</m:t>
                              </m:r>
                            </m:e>
                          </m:d>
                          <m:r>
                            <a:rPr lang="en-SG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SG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𝑥𝑧</m:t>
                          </m:r>
                        </m:e>
                        <m:sup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SG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𝑥𝑦𝑧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A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 the point (1,-1,1), curl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=3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SG" sz="2400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+4</a:t>
                </a:r>
                <a:r>
                  <a:rPr lang="en-SG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SG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B8B176-91CF-4C36-A1B7-E1B0C5C1B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119271"/>
                <a:ext cx="11141765" cy="6533320"/>
              </a:xfrm>
              <a:blipFill>
                <a:blip r:embed="rId2"/>
                <a:stretch>
                  <a:fillRect l="-821" t="-6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39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23B2AB-0ED1-4AE7-B46D-E81A89FE9EB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96164" y="420894"/>
                <a:ext cx="11276565" cy="62847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Example-10: </a:t>
                </a:r>
                <a:r>
                  <a:rPr lang="en-SG" sz="2400" dirty="0">
                    <a:solidFill>
                      <a:srgbClr val="0070C0"/>
                    </a:solidFill>
                  </a:rPr>
                  <a:t>For what value of the constant a will the vector have its curl identically equal to zero?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SG" sz="24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SG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SG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SG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SG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US" sz="24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SG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SG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SG" sz="2400" dirty="0"/>
                  <a:t>Solution: Given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𝑐𝑢𝑟𝑙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</m:t>
                    </m:r>
                  </m:oMath>
                </a14:m>
                <a:r>
                  <a:rPr lang="en-SG" sz="2400" dirty="0"/>
                  <a:t>Then we get</a:t>
                </a:r>
              </a:p>
              <a:p>
                <a:pPr marL="0" indent="0">
                  <a:buNone/>
                </a:pPr>
                <a:endParaRPr lang="en-SG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</m:num>
                                  <m:den>
                                    <m: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SG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SG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SG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d>
                                  <m:dPr>
                                    <m:ctrlP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SG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sSup>
                                  <m:sSupPr>
                                    <m:ctrlPr>
                                      <a:rPr lang="en-SG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SG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SG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SG" sz="2400" dirty="0"/>
              </a:p>
              <a:p>
                <a:pPr marL="0" indent="0">
                  <a:buNone/>
                </a:pPr>
                <a:endParaRPr lang="en-SG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 −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1−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SG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e>
                      </m:d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  <m:r>
                        <a:rPr lang="en-SG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/>
              </a:p>
              <a:p>
                <a:pPr marL="0" indent="0">
                  <a:buNone/>
                </a:pPr>
                <a:r>
                  <a:rPr lang="en-SG" sz="2400" dirty="0"/>
                  <a:t>Comparing both sides we get, co-efficient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SG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SG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en-SG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SG" sz="2400" dirty="0"/>
              </a:p>
              <a:p>
                <a:pPr marL="0" indent="0">
                  <a:buNone/>
                </a:pPr>
                <a:endParaRPr lang="en-SG" sz="2400" dirty="0"/>
              </a:p>
              <a:p>
                <a:pPr marL="0" indent="0">
                  <a:buNone/>
                </a:pPr>
                <a:endParaRPr lang="en-SG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23B2AB-0ED1-4AE7-B46D-E81A89FE9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96164" y="420894"/>
                <a:ext cx="11276565" cy="6284705"/>
              </a:xfrm>
              <a:blipFill>
                <a:blip r:embed="rId2"/>
                <a:stretch>
                  <a:fillRect l="-865" t="-13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57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FD9DED3-B678-486D-8AA7-7A177ADB9BF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199" y="341195"/>
                <a:ext cx="11061033" cy="63113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Example-11: </a:t>
                </a:r>
                <a:r>
                  <a:rPr lang="en-SG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Show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(6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xy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SG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+(3</m:t>
                    </m:r>
                    <m:sSup>
                      <m:sSupPr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)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(3</m:t>
                    </m:r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SG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SG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SG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irrotational. Find </a:t>
                </a:r>
                <a14:m>
                  <m:oMath xmlns:m="http://schemas.openxmlformats.org/officeDocument/2006/math">
                    <m:r>
                      <a:rPr lang="en-SG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SG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SG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</a:p>
              <a:p>
                <a:pPr marL="0" indent="0">
                  <a:buNone/>
                </a:pPr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SG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part: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can find a scalar </a:t>
                </a:r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function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𝑑𝑧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(6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  <m:r>
                            <a:rPr lang="en-US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+(3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)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(3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xy</m:t>
                          </m:r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SG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𝑑𝑧</m:t>
                      </m:r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𝑥𝑦𝑑𝑥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𝑦𝑑𝑧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FD9DED3-B678-486D-8AA7-7A177ADB9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199" y="341195"/>
                <a:ext cx="11061033" cy="6311396"/>
              </a:xfrm>
              <a:blipFill>
                <a:blip r:embed="rId2"/>
                <a:stretch>
                  <a:fillRect l="-826" t="-6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42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0A64E6-601E-4C30-8A56-8803D482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304800"/>
            <a:ext cx="10840279" cy="62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96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42CF6-5B67-4B04-B7A8-DE2661B4481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357043"/>
                <a:ext cx="10515600" cy="45336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𝑦𝑧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Integrating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C42CF6-5B67-4B04-B7A8-DE2661B44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357043"/>
                <a:ext cx="10515600" cy="4533612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CB9C4-EF58-4D4C-9E90-5E3FBBF8DF09}"/>
                  </a:ext>
                </a:extLst>
              </p:cNvPr>
              <p:cNvSpPr/>
              <p:nvPr/>
            </p:nvSpPr>
            <p:spPr>
              <a:xfrm>
                <a:off x="5347855" y="1960419"/>
                <a:ext cx="6691745" cy="259080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∅=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xy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SG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SG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  <m: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sSup>
                                    <m:sSupPr>
                                      <m:ctrlPr>
                                        <a:rPr lang="en-SG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SG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SG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𝑑𝑧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G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=6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SG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SG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SG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SG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SG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6ACB9C4-EF58-4D4C-9E90-5E3FBBF8D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855" y="1960419"/>
                <a:ext cx="6691745" cy="2590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674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F9B2C4-DD78-4C6D-9E86-FC25E505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373B-B2E1-4F54-89DE-C47910C4A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i="1" dirty="0">
              <a:latin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25E3-990D-4615-9EE6-04CB56D346B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715618" y="328130"/>
                <a:ext cx="11290852" cy="175246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Example-12: 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A vector field is given by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SG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acc>
                      <m:accPr>
                        <m:chr m:val="̂"/>
                        <m:ctrlPr>
                          <a:rPr lang="en-SG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SG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𝑥𝑦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acc>
                      <m:accPr>
                        <m:chr m:val="̂"/>
                        <m:ctrlPr>
                          <a:rPr lang="en-SG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acc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SG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this field irrotational</a:t>
                </a:r>
                <a:r>
                  <a:rPr lang="en-SG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If so,</a:t>
                </a:r>
                <a:r>
                  <a:rPr lang="en-SG" sz="2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find its scalar potential.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1125E3-990D-4615-9EE6-04CB56D34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15618" y="328130"/>
                <a:ext cx="11290852" cy="1752461"/>
              </a:xfrm>
              <a:blipFill>
                <a:blip r:embed="rId2"/>
                <a:stretch>
                  <a:fillRect l="-1079" t="-62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C5A8107-F50C-4936-B173-3ED3F952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4" y="1836668"/>
            <a:ext cx="10972800" cy="486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7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8373B-B2E1-4F54-89DE-C47910C4A082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447399"/>
                <a:ext cx="11062252" cy="61338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we can find a scalar </a:t>
                </a:r>
                <a:r>
                  <a:rPr lang="en-SG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potential function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SG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</m:ac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SG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G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𝑥𝑦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SG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𝑥𝑦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𝑑𝑦</m:t>
                      </m:r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𝑥𝑑𝑥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𝑦𝑑𝑦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𝑥𝑦𝑑𝑦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𝑦𝑑𝑦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Integrating, we get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88373B-B2E1-4F54-89DE-C47910C4A0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447399"/>
                <a:ext cx="11062252" cy="6133876"/>
              </a:xfrm>
              <a:blipFill>
                <a:blip r:embed="rId2"/>
                <a:stretch>
                  <a:fillRect l="-882" t="-69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81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2A9CC-3830-433E-89CD-0BB46166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25" y="1600199"/>
            <a:ext cx="10725401" cy="146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1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55E2B-AD0E-4353-BFBA-ADEEB54A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</a:t>
            </a:r>
            <a:endParaRPr lang="en-S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DF8015-517B-4673-BB52-C51799CA1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218" y="2027583"/>
            <a:ext cx="10515600" cy="446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223312-A68D-4875-83C7-D31E4900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7" y="596347"/>
            <a:ext cx="10734260" cy="601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5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9A364-8B93-42F5-8ED0-22EC05CF60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513660"/>
            <a:ext cx="11088757" cy="4351338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Gradient: Gradient is a vector describing magnitude and direction of the maximum rate of change of a scalar field.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Physical Interpretation of Gradient:</a:t>
            </a:r>
          </a:p>
          <a:p>
            <a:pPr marL="0" indent="0">
              <a:buNone/>
            </a:pPr>
            <a:r>
              <a:rPr lang="en-SG" dirty="0"/>
              <a:t>Gradient tells you how much something changes as you move from one point to another</a:t>
            </a:r>
          </a:p>
        </p:txBody>
      </p:sp>
    </p:spTree>
    <p:extLst>
      <p:ext uri="{BB962C8B-B14F-4D97-AF65-F5344CB8AC3E}">
        <p14:creationId xmlns:p14="http://schemas.microsoft.com/office/powerpoint/2010/main" val="206822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64F8-68AF-468A-85FC-7B0FDEFD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B74867-3630-441B-A060-D7C0D4B4E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91" y="1974574"/>
            <a:ext cx="11025809" cy="41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9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B2C2C8C-5E6C-41FF-B623-ECB98D9385E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473903"/>
                <a:ext cx="10515600" cy="538355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240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onservative vector field :</a:t>
                </a:r>
              </a:p>
              <a:p>
                <a:pPr marL="0" indent="0">
                  <a:buNone/>
                </a:pP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 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 calculus</a:t>
                </a: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 </a:t>
                </a:r>
                <a:r>
                  <a:rPr lang="en-US" sz="2400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conservative vector field</a:t>
                </a: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a 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vector field</a:t>
                </a: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that is the 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</a:t>
                </a: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some 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en-US" sz="2400" b="0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pPr>
                  <a:buClr>
                    <a:schemeClr val="bg2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vector field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which can be derived from a scalar field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a </a:t>
                </a:r>
                <a:r>
                  <a:rPr lang="en-US" sz="2400" b="1" dirty="0">
                    <a:solidFill>
                      <a:srgbClr val="2021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conservative vector field</a:t>
                </a:r>
                <a:r>
                  <a:rPr lang="en-US" sz="2400" dirty="0">
                    <a:solidFill>
                      <a:srgbClr val="2021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 and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called the scalar potential.</a:t>
                </a:r>
              </a:p>
              <a:p>
                <a:pPr>
                  <a:buClr>
                    <a:schemeClr val="bg2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=0,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then we can find </a:t>
                </a:r>
                <a14:m>
                  <m:oMath xmlns:m="http://schemas.openxmlformats.org/officeDocument/2006/math">
                    <m:r>
                      <a:rPr lang="en-SG" sz="2400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that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bg2">
                      <a:lumMod val="50000"/>
                    </a:schemeClr>
                  </a:buClr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Conversely,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</m:t>
                    </m:r>
                  </m:oMath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Clr>
                    <a:schemeClr val="bg2">
                      <a:lumMod val="50000"/>
                    </a:schemeClr>
                  </a:buClr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B2C2C8C-5E6C-41FF-B623-ECB98D9385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473903"/>
                <a:ext cx="10515600" cy="5383558"/>
              </a:xfrm>
              <a:blipFill>
                <a:blip r:embed="rId2"/>
                <a:stretch>
                  <a:fillRect l="-928" t="-1586" r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548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5A9BB-F7CA-4DBF-863B-D8FF4BB0F32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17906" y="410816"/>
                <a:ext cx="11075504" cy="57779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Example-1: If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d>
                      <m:d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1,−2,−1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  <a:r>
                  <a:rPr lang="en-SG" sz="2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 ∅=</m:t>
                      </m:r>
                      <m:acc>
                        <m:accPr>
                          <m:chr m:val="⃗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1,−2,−1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 ∅=6×1×(−2)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(−1)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=−12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−9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−16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5A9BB-F7CA-4DBF-863B-D8FF4BB0F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17906" y="410816"/>
                <a:ext cx="11075504" cy="5777949"/>
              </a:xfrm>
              <a:blipFill>
                <a:blip r:embed="rId2"/>
                <a:stretch>
                  <a:fillRect l="-826" t="-738" r="-4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78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5A9BB-F7CA-4DBF-863B-D8FF4BB0F32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17906" y="410816"/>
                <a:ext cx="11075504" cy="57779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Example-2: If </a:t>
                </a:r>
                <a14:m>
                  <m:oMath xmlns:m="http://schemas.openxmlformats.org/officeDocument/2006/math">
                    <m:r>
                      <a:rPr lang="en-SG" sz="24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SG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</m:t>
                    </m:r>
                    <m:d>
                      <m:d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,−2,−1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SG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Solution:</a:t>
                </a:r>
                <a:r>
                  <a:rPr lang="en-SG" sz="24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 ∅=</m:t>
                      </m:r>
                      <m:acc>
                        <m:accPr>
                          <m:chr m:val="⃗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3×2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𝐴𝑡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1,−2,−1</m:t>
                          </m:r>
                        </m:e>
                      </m:d>
                      <m:r>
                        <a:rPr lang="en-SG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en-SG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 ∅=6×1×(−2)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×−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SG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(−1)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SG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SG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=−12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−9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SG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−16</m:t>
                    </m:r>
                    <m:acc>
                      <m:accPr>
                        <m:chr m:val="̂"/>
                        <m:ctrlP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SG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D5A9BB-F7CA-4DBF-863B-D8FF4BB0F3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17906" y="410816"/>
                <a:ext cx="11075504" cy="5777949"/>
              </a:xfrm>
              <a:blipFill>
                <a:blip r:embed="rId2"/>
                <a:stretch>
                  <a:fillRect l="-826" t="-738" r="-4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48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67C52-20CD-4202-9982-EA5950FF8069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422464"/>
                <a:ext cx="11353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Example- 3: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SG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𝑦𝑧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∅=2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find</m:t>
                    </m:r>
                    <m: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SG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𝑔𝑟𝑎𝑑</m:t>
                        </m:r>
                        <m:r>
                          <a:rPr lang="en-US" sz="24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b="0" i="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SG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SG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𝑔𝑟𝑎𝑑</m:t>
                          </m:r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point</m:t>
                      </m:r>
                      <m:r>
                        <a:rPr lang="en-US" sz="2400" b="0" i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1,−1,1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SG" sz="2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A67C52-20CD-4202-9982-EA5950FF80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422464"/>
                <a:ext cx="11353800" cy="4351338"/>
              </a:xfrm>
              <a:blipFill>
                <a:blip r:embed="rId2"/>
                <a:stretch>
                  <a:fillRect l="-859" t="-9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089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1513</Words>
  <Application>Microsoft Office PowerPoint</Application>
  <PresentationFormat>Widescreen</PresentationFormat>
  <Paragraphs>144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Times New Roman</vt:lpstr>
      <vt:lpstr>Univers</vt:lpstr>
      <vt:lpstr>Wingdings</vt:lpstr>
      <vt:lpstr>GradientVTI</vt:lpstr>
      <vt:lpstr>Gradient, Divergence and curl</vt:lpstr>
      <vt:lpstr>PowerPoint Presentation</vt:lpstr>
      <vt:lpstr>PowerPoint Presentation</vt:lpstr>
      <vt:lpstr>PowerPoint Presentation</vt:lpstr>
      <vt:lpstr>Divergence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</dc:title>
  <dc:creator>hp</dc:creator>
  <cp:lastModifiedBy>taminulislam@gmail.com</cp:lastModifiedBy>
  <cp:revision>97</cp:revision>
  <dcterms:created xsi:type="dcterms:W3CDTF">2020-09-04T13:18:13Z</dcterms:created>
  <dcterms:modified xsi:type="dcterms:W3CDTF">2021-10-05T05:56:51Z</dcterms:modified>
</cp:coreProperties>
</file>